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8" r:id="rId5"/>
    <p:sldId id="272" r:id="rId6"/>
    <p:sldId id="269" r:id="rId7"/>
    <p:sldId id="274" r:id="rId8"/>
    <p:sldId id="275" r:id="rId9"/>
    <p:sldId id="270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51E"/>
    <a:srgbClr val="EAE5EF"/>
    <a:srgbClr val="DFD3FD"/>
    <a:srgbClr val="EEDDFF"/>
    <a:srgbClr val="EDF6F9"/>
    <a:srgbClr val="0000FF"/>
    <a:srgbClr val="0161FD"/>
    <a:srgbClr val="D5E1B9"/>
    <a:srgbClr val="E7FCFF"/>
    <a:srgbClr val="1F8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8302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ом\Desktop\1586161840_42-p-foni-dlya-rieltorskikh-saitov-1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0574"/>
            <a:ext cx="9144000" cy="470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95502" y="116632"/>
            <a:ext cx="7992888" cy="3828429"/>
          </a:xfrm>
          <a:prstGeom prst="roundRect">
            <a:avLst/>
          </a:prstGeom>
          <a:solidFill>
            <a:srgbClr val="EAE5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20080" y="188640"/>
            <a:ext cx="7740352" cy="36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Анализ возможности реализации органами местного самоуправления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за счет средств местного бюджета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мероприятий 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по приспособлению общего имущества 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МКД и жилых помещений  под нужды инвалидов</a:t>
            </a:r>
          </a:p>
        </p:txBody>
      </p:sp>
    </p:spTree>
    <p:extLst>
      <p:ext uri="{BB962C8B-B14F-4D97-AF65-F5344CB8AC3E}">
        <p14:creationId xmlns:p14="http://schemas.microsoft.com/office/powerpoint/2010/main" val="360053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644341" cy="100811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пункте 14 Постановления Правительства РФ № 649 установлено,</a:t>
            </a:r>
            <a:b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что Перечень мероприятий по приспособлению жилого помещения инвалида может включать в себя: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1268760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u="sng" dirty="0">
                <a:latin typeface="Times New Roman" pitchFamily="18" charset="0"/>
                <a:cs typeface="Times New Roman" pitchFamily="18" charset="0"/>
              </a:rPr>
              <a:t>могут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финансироваться за счет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средств бюджета субъекта РФ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бюджетов муниципальных образований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 соответствии с утвержденными государственными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u="sng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муниципальными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программами,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направленными на обеспечение социальной поддержки инвалидов</a:t>
            </a:r>
          </a:p>
        </p:txBody>
      </p:sp>
      <p:sp>
        <p:nvSpPr>
          <p:cNvPr id="7" name="Овал 6"/>
          <p:cNvSpPr/>
          <p:nvPr/>
        </p:nvSpPr>
        <p:spPr>
          <a:xfrm>
            <a:off x="445299" y="1268760"/>
            <a:ext cx="3419872" cy="119054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70485" y="1484784"/>
            <a:ext cx="299340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минимальный перечень мероприятий</a:t>
            </a:r>
          </a:p>
        </p:txBody>
      </p:sp>
      <p:sp>
        <p:nvSpPr>
          <p:cNvPr id="9" name="Овал 8"/>
          <p:cNvSpPr/>
          <p:nvPr/>
        </p:nvSpPr>
        <p:spPr>
          <a:xfrm>
            <a:off x="394792" y="2780928"/>
            <a:ext cx="3419872" cy="119054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14197" y="4686723"/>
            <a:ext cx="3419872" cy="119054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74541" y="4869160"/>
            <a:ext cx="329918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расширенный перечень мероприятий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64603" y="2924944"/>
            <a:ext cx="3487317" cy="865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оптимальный перечень мероприятий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95936" y="1124744"/>
            <a:ext cx="0" cy="5490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539552" y="4221088"/>
            <a:ext cx="806489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067944" y="4437112"/>
            <a:ext cx="47702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выполняются по специальному заказу инвалида или членов семьи инвалида</a:t>
            </a:r>
          </a:p>
          <a:p>
            <a:pPr algn="ctr"/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за счет их средств или средств иных источников финансирования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не запрещенных законодательством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88675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2"/>
          <p:cNvSpPr>
            <a:spLocks noGrp="1"/>
          </p:cNvSpPr>
          <p:nvPr>
            <p:ph type="ctrTitle"/>
          </p:nvPr>
        </p:nvSpPr>
        <p:spPr>
          <a:xfrm>
            <a:off x="591022" y="188640"/>
            <a:ext cx="8177979" cy="1152128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это документ планирования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бюджетных ассигнований</a:t>
            </a:r>
            <a:r>
              <a:rPr lang="ru-RU" sz="2000" i="1" dirty="0">
                <a:solidFill>
                  <a:srgbClr val="1F870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 взаимосвязи с результатами их использования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*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126876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Бюджетные ассигнования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предельные объемы денежных средств, предусмотренных в соответствующем финансовом году для исполнения </a:t>
            </a:r>
            <a:r>
              <a:rPr lang="ru-RU" i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бюджетных обязательств </a:t>
            </a:r>
            <a:r>
              <a:rPr lang="ru-RU" sz="16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(статья 6 Бюджетного кодекса РФ)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2276872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i="1" dirty="0">
                <a:solidFill>
                  <a:srgbClr val="1F870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i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подлежащие исполнению в соответствующем финансовом году </a:t>
            </a:r>
            <a:r>
              <a:rPr lang="ru-RU" sz="16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(статья 6 Бюджетного кодекса РФ)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3528" y="3128369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i="1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возникают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ru-RU" sz="16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(статья 86 Бюджетного кодекса РФ)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 при принятии муниципальных правовых актов </a:t>
            </a:r>
            <a:r>
              <a:rPr lang="ru-RU" i="1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по вопросам местного значения</a:t>
            </a:r>
            <a:r>
              <a:rPr lang="ru-RU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i="1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иным вопросам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которые </a:t>
            </a:r>
            <a:r>
              <a:rPr lang="ru-RU" i="1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в соответствии с федеральными законами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вправе решать органы местного самоуправления;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б) при принятии муниципальных правовых актов </a:t>
            </a:r>
            <a:r>
              <a:rPr lang="ru-RU" i="1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при осуществлении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органами местного самоуправления переданных им </a:t>
            </a:r>
            <a:r>
              <a:rPr lang="ru-RU" i="1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отдельных государственных полномочий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Заголовок 2"/>
          <p:cNvSpPr txBox="1">
            <a:spLocks/>
          </p:cNvSpPr>
          <p:nvPr/>
        </p:nvSpPr>
        <p:spPr>
          <a:xfrm>
            <a:off x="32725" y="6021288"/>
            <a:ext cx="8748464" cy="739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00FF"/>
                </a:solidFill>
              </a:rPr>
              <a:t>*</a:t>
            </a:r>
            <a:r>
              <a:rPr lang="ru-RU" sz="2000" dirty="0"/>
              <a:t> </a:t>
            </a:r>
            <a:r>
              <a:rPr lang="ru-RU" sz="1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по разработке и реализации государственных программ субъектов Российской Федерации и муниципальных программ, направленные письмом Минэкономразвития России № 3493-ПК/Д19и  Минфина России № 26-02-06/9321 от 06.02.2023</a:t>
            </a:r>
            <a:br>
              <a:rPr lang="ru-RU" sz="1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Заголовок 2"/>
          <p:cNvSpPr txBox="1">
            <a:spLocks/>
          </p:cNvSpPr>
          <p:nvPr/>
        </p:nvSpPr>
        <p:spPr>
          <a:xfrm>
            <a:off x="386366" y="5085184"/>
            <a:ext cx="858729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!Муниципальная программа не является основанием для возникновения расходных обязательств!</a:t>
            </a:r>
            <a:r>
              <a:rPr lang="ru-RU" sz="1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835380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2"/>
          <p:cNvSpPr>
            <a:spLocks noGrp="1"/>
          </p:cNvSpPr>
          <p:nvPr>
            <p:ph type="ctrTitle"/>
          </p:nvPr>
        </p:nvSpPr>
        <p:spPr>
          <a:xfrm>
            <a:off x="510867" y="188640"/>
            <a:ext cx="8136904" cy="144016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Из норм действующего законодательства РФ следует, что муниципальная программа может быть разработана только при соблюдении следующих условий:</a:t>
            </a:r>
            <a:b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335868" y="5301208"/>
            <a:ext cx="8542075" cy="1423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!Постановления Правительства РФ являются подзаконными нормативными правовыми актами и не могут наделять каким-либо полномочиями органы местного самоуправления в отсутствии соответствующих полномочий в Федеральном законе № 131-ФЗ  </a:t>
            </a:r>
          </a:p>
          <a:p>
            <a:r>
              <a:rPr lang="ru-RU" sz="1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либо в иных федеральных законах!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31840" y="1844824"/>
            <a:ext cx="2736304" cy="33326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наличие у органов местного самоуправления полномочий в соответствии с Федеральным законом № 131 и иными федеральными законами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1337" y="1772816"/>
            <a:ext cx="2664296" cy="33326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соблюдение требований законодательства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стратегическом планировании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бюджетного законодательства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09118" y="1844824"/>
            <a:ext cx="2607534" cy="33326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наличие расходного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обязательства, которое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возникает при принятии муниципальных нормативных правовых актов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1513485" y="1268760"/>
            <a:ext cx="30327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348353" y="1355304"/>
            <a:ext cx="30327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7261246" y="1340091"/>
            <a:ext cx="30327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79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320452" y="1052736"/>
            <a:ext cx="8384538" cy="5688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Вопросы местного значения </a:t>
            </a:r>
            <a:r>
              <a:rPr lang="ru-RU" sz="20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(полномочия, обязательные к исполнению)</a:t>
            </a:r>
            <a:r>
              <a:rPr lang="ru-RU" sz="20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8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пункт 6 статьи 16: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осуществление полномочий в соответствии с жилищным законодательством</a:t>
            </a:r>
          </a:p>
          <a:p>
            <a:endParaRPr lang="ru-RU" sz="2000" b="1" u="sng" dirty="0">
              <a:solidFill>
                <a:srgbClr val="17551E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Права органов местного самоуправления </a:t>
            </a:r>
          </a:p>
          <a:p>
            <a:r>
              <a:rPr lang="ru-RU" sz="20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(не являются обязательными и реализуются при наличии средств в местном бюджете):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1) </a:t>
            </a:r>
            <a:r>
              <a:rPr lang="ru-RU" sz="18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пункт 11 статьи 16.1: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оказание поддержки общественным объединениям инвалидов, а также созданным общероссийскими общественными объединениями инвалидов организациям в соответствии с Федеральным </a:t>
            </a:r>
            <a:r>
              <a:rPr lang="ru-RU" sz="1800" u="sng" dirty="0">
                <a:latin typeface="Times New Roman" pitchFamily="18" charset="0"/>
                <a:cs typeface="Times New Roman" pitchFamily="18" charset="0"/>
                <a:hlinkClick r:id="rId3"/>
              </a:rPr>
              <a:t>законом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от 24 ноября 1995 года N 181-ФЗ "О социальной защите инвалидов в Российской Федерации«.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2) </a:t>
            </a:r>
            <a:r>
              <a:rPr lang="ru-RU" sz="18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пункт 17 статьи 16.1</a:t>
            </a:r>
            <a:r>
              <a:rPr lang="ru-RU" sz="1800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оказание содействия развитию физической культуры и спорта инвалидов, лиц с ограниченными возможностями здоровья, адаптивной физической культуры и адаптивного спорта;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3) </a:t>
            </a:r>
            <a:r>
              <a:rPr lang="ru-RU" sz="18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часть 5 статьи 20:</a:t>
            </a:r>
            <a:r>
              <a:rPr lang="ru-RU" sz="1800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вправе устанавливать за счет средств бюджета муниципального образования (за исключением финансовых средств, передаваемых местному бюджету на осуществление целевых расходов) дополнительные меры социальной поддержки и социальной помощи для отдельных категорий граждан вне зависимости от наличия в федеральных законах положений, устанавливающих указанное право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4</a:t>
            </a:r>
            <a:r>
              <a:rPr lang="ru-RU" sz="1800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часть 2 статьи 16.1</a:t>
            </a:r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Органы местного самоуправления вправе решать иные вопросы не отнесенные к компетенции органов местного самоуправления других муниципальных образований, органов государственной власти и не исключенные из их компетенции федеральными законами и законами субъектов Российской Федерации, за счет доходов местных бюджетов</a:t>
            </a:r>
          </a:p>
          <a:p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!Финансирование полномочий, отнесенных к правам органов местного самоуправления, не является обязанностью муниципального образования, осуществляется при наличии возможности и не является основанием для выделения дополнительных средств из других бюджетов бюджетной системы Российской Федерации!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320452" y="116632"/>
            <a:ext cx="8644036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Полномочия органов местного самоуправления в сфере жилищного законодательства и социальной защиты инвалидов в соответствии</a:t>
            </a:r>
          </a:p>
          <a:p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 Федеральным законом № 131-ФЗ </a:t>
            </a:r>
          </a:p>
        </p:txBody>
      </p:sp>
    </p:spTree>
    <p:extLst>
      <p:ext uri="{BB962C8B-B14F-4D97-AF65-F5344CB8AC3E}">
        <p14:creationId xmlns:p14="http://schemas.microsoft.com/office/powerpoint/2010/main" val="73847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251520" y="116632"/>
            <a:ext cx="8798143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Полномочия органов государственной власти субъектов РФ в сфере жилищного законодательства и социальной защиты инвалидов в соответствии</a:t>
            </a:r>
          </a:p>
          <a:p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 Федеральным законом № 414-ФЗ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4"/>
            <a:ext cx="865412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Полномочия, обязательные к исполнению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1) </a:t>
            </a:r>
            <a:r>
              <a:rPr lang="ru-RU" sz="16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п. 49 ч. 1 статьи 44:</a:t>
            </a:r>
            <a:r>
              <a:rPr lang="ru-RU" sz="1600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социальная поддержка и социальное обслуживание инвалидов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2) </a:t>
            </a:r>
            <a:r>
              <a:rPr lang="ru-RU" sz="16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п. 50 ч. 1 статьи 44: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организации оказания государственной социальной помощи отдельным категориям граждан, которые по независящим от них причинам имеют среднедушевой доход ниже величины прожиточного минимума, установленного в соответствующем субъекте РФ, в том числе гражданам, находящимся в трудной жизненной ситуации;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3) </a:t>
            </a:r>
            <a:r>
              <a:rPr lang="ru-RU" sz="16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п. 52 ч. 1 статьи 44: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участие в обеспечении социальной защиты инвалидов,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организации социально-бытового обслуживания инвалидов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комплексной реабилитации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абилитации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инвалидов;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4) </a:t>
            </a:r>
            <a:r>
              <a:rPr lang="ru-RU" sz="16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п. 53 ч. 1 статьи 44: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участие в обеспечении беспрепятственного доступа инвалидов к объектам социальной, инженерной и транспортной инфраструктур в пределах установленных полномочий;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5) </a:t>
            </a:r>
            <a:r>
              <a:rPr lang="ru-RU" sz="1600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п. 115  ч. 1 статьи 44: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организации предоставления гражданам жилых помещений из жилищного фонда субъекта Российской Федерации в случаях, предусмотренных жилищным законодательством.</a:t>
            </a:r>
          </a:p>
          <a:p>
            <a:pPr algn="ctr"/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!часть 7 статьи 44: по вопросам, указанным в части 1  статьи 44, органы государственной власти субъекта Российской Федерации имеют право принимать государственные программы субъекта Российской Федерации в соответствии с Бюджетным кодексом Российской Федерации!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47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1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836712"/>
            <a:ext cx="8424936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Статья 2</a:t>
            </a:r>
            <a:r>
              <a:rPr lang="ru-RU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Органы государственной власти и органы местного самоуправления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 пределах своих полномочий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обеспечивают условия для осуществления гражданами права на жилище, в том числе,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обеспечивают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инвалидам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условия 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беспрепятственного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доступа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общему имуществу в МКД (пункт 5.1)</a:t>
            </a:r>
          </a:p>
          <a:p>
            <a:pPr algn="ctr"/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!Важно! способы обеспечения указанных условий определяются органами власти в пределах своих полномочий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50438" y="116632"/>
            <a:ext cx="8352928" cy="71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Полномочия органов местного самоуправления и органов государственной власти в соответствии с Жилищным кодексом РФ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5023" y="2935485"/>
            <a:ext cx="20782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РФ (статья 12)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7524" y="3295525"/>
            <a:ext cx="2527044" cy="7107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5516" y="3295525"/>
            <a:ext cx="2688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установление порядка обеспечения условий доступности жилых помещений для инвалидов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4286" y="5095724"/>
            <a:ext cx="2520280" cy="15016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2278" y="5095725"/>
            <a:ext cx="2592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определение порядка предоставления жилых помещений жилищного фонда РФ нуждающимся гражданам, категории которых установлены федеральным законом, указами Президента Российской Федерации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58750" y="4480822"/>
            <a:ext cx="2520280" cy="17670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190562" y="4480822"/>
            <a:ext cx="24717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определение порядка 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предоставления по договорам социального найма установленным соответствующим законом субъекта Российской Федерации категориям граждан жилых помещений жилищного фонда субъекта Российской Федерации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59832" y="2935485"/>
            <a:ext cx="24563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ru-RU" sz="14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Субъект РФ (статья 13)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60441" y="3295525"/>
            <a:ext cx="2360374" cy="1080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01076" y="3287974"/>
            <a:ext cx="2435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определение категорий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граждан в целях предоставления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им жилых помещений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жилищного фонда субъекта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67671" y="2935485"/>
            <a:ext cx="2592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ОМС (статья 14)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41842" y="3295526"/>
            <a:ext cx="2520280" cy="12075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156176" y="3295525"/>
            <a:ext cx="2592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предоставление в установленном порядке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малоимущим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гражданам по договорам социального найма жилых помещений муниципального жилищного фонда;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6117" y="4120712"/>
            <a:ext cx="2508450" cy="830997"/>
          </a:xfrm>
          <a:prstGeom prst="roundRect">
            <a:avLst/>
          </a:prstGeom>
          <a:solidFill>
            <a:srgbClr val="E7F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08113" y="4087613"/>
            <a:ext cx="2592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определение категорий граждан в целях предоставления им жилых помещений жилищного фонда Российской Федерации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699905" y="4725144"/>
            <a:ext cx="352781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Статьей 65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установлены права и обязанности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наймодателя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среди которых: участие в надлежащем содержании и в ремонте общего имущества в МКД, в котором находится сданное внаем жилое помещение, и осуществление капитального ремонта жилого помещения.</a:t>
            </a:r>
          </a:p>
        </p:txBody>
      </p:sp>
    </p:spTree>
    <p:extLst>
      <p:ext uri="{BB962C8B-B14F-4D97-AF65-F5344CB8AC3E}">
        <p14:creationId xmlns:p14="http://schemas.microsoft.com/office/powerpoint/2010/main" val="3317362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31912" y="18864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!Вывод из норм Жилищного кодекса РФ!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16968" y="836712"/>
            <a:ext cx="4111015" cy="33123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местного самоуправления обеспечивают доступ к общему имуществу в МКД посредством реализации мероприятий по обеспечению доступности территорий, находящихся в муниципальной собственности, и прилегающих к земельному участку, на котором расположен МКД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572000" y="926299"/>
            <a:ext cx="4176464" cy="32227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местного самоуправления осуществляют какие-либо мероприятия в отношении общего имущества МКД в пределах полномочий собственника жилого помещения в таком МКД наряду с другими собственниками помещений в МКД. </a:t>
            </a: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223627" y="4509120"/>
            <a:ext cx="6408712" cy="18427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местного самоуправления за счет средств местного бюджета могут осуществлять мероприятия по приспособлению для нужд инвалидов муниципальных жилых помещений.</a:t>
            </a: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8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611560" y="-27384"/>
            <a:ext cx="8352928" cy="71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Полномочия органов власти всех уровней в соответствии</a:t>
            </a:r>
          </a:p>
          <a:p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 Федеральным законом № 181 (О социальной защите инвалидов)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936756"/>
              </p:ext>
            </p:extLst>
          </p:nvPr>
        </p:nvGraphicFramePr>
        <p:xfrm>
          <a:off x="107505" y="692696"/>
          <a:ext cx="8856983" cy="595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4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8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56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Полномочие, обязательное к исполнению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Субъект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ОМС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560">
                <a:tc>
                  <a:txBody>
                    <a:bodyPr/>
                    <a:lstStyle/>
                    <a:p>
                      <a:r>
                        <a:rPr lang="ru-RU" sz="1450" b="1" dirty="0">
                          <a:latin typeface="Times New Roman" pitchFamily="18" charset="0"/>
                          <a:cs typeface="Times New Roman" pitchFamily="18" charset="0"/>
                        </a:rPr>
                        <a:t>Принятие НПА в области защиты инвалидов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3,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3,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60">
                <a:tc>
                  <a:txBody>
                    <a:bodyPr/>
                    <a:lstStyle/>
                    <a:p>
                      <a:r>
                        <a:rPr lang="ru-RU" sz="1450" b="1" dirty="0">
                          <a:latin typeface="Times New Roman" pitchFamily="18" charset="0"/>
                          <a:cs typeface="Times New Roman" pitchFamily="18" charset="0"/>
                        </a:rPr>
                        <a:t>Разработка</a:t>
                      </a:r>
                      <a:r>
                        <a:rPr lang="ru-RU" sz="145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и реализация программ в области защиты инвалидов</a:t>
                      </a:r>
                      <a:endParaRPr lang="ru-RU" sz="14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956">
                <a:tc>
                  <a:txBody>
                    <a:bodyPr/>
                    <a:lstStyle/>
                    <a:p>
                      <a:r>
                        <a:rPr lang="ru-RU" sz="1450" b="1" dirty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мер социальной поддержки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(есть право –</a:t>
                      </a:r>
                      <a:r>
                        <a:rPr lang="ru-RU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статья 20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ФЗ № 131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8633">
                <a:tc>
                  <a:txBody>
                    <a:bodyPr/>
                    <a:lstStyle/>
                    <a:p>
                      <a:r>
                        <a:rPr lang="ru-RU" sz="1450" b="1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беспрепятственного доступа инвалидов к объектам социальной, инженерной и транспортной инфраструктур </a:t>
                      </a:r>
                      <a:r>
                        <a:rPr lang="ru-RU" sz="1450" b="1" i="0" u="sng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ru-RU" sz="1450" b="1" u="sng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сфере установленных полномочий) </a:t>
                      </a:r>
                      <a:endParaRPr lang="ru-RU" sz="145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15)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15)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60">
                <a:tc>
                  <a:txBody>
                    <a:bodyPr/>
                    <a:lstStyle/>
                    <a:p>
                      <a:r>
                        <a:rPr lang="ru-RU" sz="145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Исполнение решений учреждения медико-социальной экспертизы </a:t>
                      </a:r>
                      <a:endParaRPr lang="ru-RU" sz="14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3309">
                <a:tc>
                  <a:txBody>
                    <a:bodyPr/>
                    <a:lstStyle/>
                    <a:p>
                      <a:r>
                        <a:rPr lang="ru-RU" sz="145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Исполнение индивидуальной программы реабилитации </a:t>
                      </a:r>
                    </a:p>
                    <a:p>
                      <a:r>
                        <a:rPr lang="ru-RU" sz="145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или </a:t>
                      </a:r>
                      <a:r>
                        <a:rPr lang="ru-RU" sz="145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абилитации</a:t>
                      </a:r>
                      <a:r>
                        <a:rPr lang="ru-RU" sz="145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инвалида </a:t>
                      </a:r>
                      <a:endParaRPr lang="ru-RU" sz="14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(статья 11)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560">
                <a:tc>
                  <a:txBody>
                    <a:bodyPr/>
                    <a:lstStyle/>
                    <a:p>
                      <a:r>
                        <a:rPr lang="ru-RU" sz="1450" b="1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выпуска литературы для инвалидов по зрению</a:t>
                      </a:r>
                      <a:endParaRPr lang="ru-RU" sz="14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3309">
                <a:tc>
                  <a:txBody>
                    <a:bodyPr/>
                    <a:lstStyle/>
                    <a:p>
                      <a:r>
                        <a:rPr lang="ru-RU" sz="1450" b="1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Приобретение литературы для инвалидов, для подведомственных образовательных организаций и библиотек</a:t>
                      </a:r>
                      <a:endParaRPr lang="ru-RU" sz="14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(статья 14)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(статья 14)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8633">
                <a:tc>
                  <a:txBody>
                    <a:bodyPr/>
                    <a:lstStyle/>
                    <a:p>
                      <a:r>
                        <a:rPr lang="ru-RU" sz="1450" b="1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условий в подведомственных учреждениях для получения инвалидами по слуху услуг по переводу с использованием русского жестового языка</a:t>
                      </a:r>
                      <a:endParaRPr lang="ru-RU" sz="14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(статья 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+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(статья 14)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470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539552" y="476672"/>
            <a:ext cx="8208912" cy="868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пределах полномочий, предусмотренных Жилищным кодексом РФ и Федеральным законом № 181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2132112" y="-27384"/>
            <a:ext cx="496016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!ВЫВОД!</a:t>
            </a:r>
            <a:endParaRPr lang="ru-RU" sz="2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-12509" y="1484784"/>
            <a:ext cx="500702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у органов</a:t>
            </a:r>
          </a:p>
          <a:p>
            <a:r>
              <a:rPr lang="ru-RU" sz="22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местного самоуправления</a:t>
            </a: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331703" y="1484784"/>
            <a:ext cx="500702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у органов</a:t>
            </a:r>
          </a:p>
          <a:p>
            <a:r>
              <a:rPr lang="ru-RU" sz="2200" b="1" u="sng" dirty="0">
                <a:solidFill>
                  <a:srgbClr val="17551E"/>
                </a:solidFill>
                <a:latin typeface="Times New Roman" pitchFamily="18" charset="0"/>
                <a:cs typeface="Times New Roman" pitchFamily="18" charset="0"/>
              </a:rPr>
              <a:t>государственной власти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5" y="2312774"/>
            <a:ext cx="3936167" cy="42845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308110" y="2348880"/>
            <a:ext cx="4023593" cy="3484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Обязанность: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осуществлять мероприятия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обеспечению доступности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для инвалидов исключительно на территориях и объектах, которые находятся в муниципальной собственности;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Право: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Предоставлять меры социальной поддержки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3961" y="2312775"/>
            <a:ext cx="3936167" cy="43118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4677511" y="2492896"/>
            <a:ext cx="3932618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Обязанность: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1) осуществлять мероприятия по обеспечению доступности для инвалидов на территориях и объектах, которые находятся в государственной  собственности;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2) предоставлять меры социальной поддержки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3) разрабатывать государственные программы в области защиты инвалидов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01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ом\Desktop\pngtree-light-yellow-background-with-white-speckled-texture-picture-image_1445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611560" y="44624"/>
            <a:ext cx="8352928" cy="71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Возможные варианты решения вопроса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764704"/>
            <a:ext cx="8352928" cy="27363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Наделение органов местного самоуправления полномочиями, позволяющими реализовывать мероприятия по обеспечению доступности условия для беспрепятственного доступа общего имущества в МКД и частных жилых помещений, с передачей необходимых для </a:t>
            </a:r>
            <a:r>
              <a:rPr lang="ru-RU"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осуществления указанных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полномочий финансовых средств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(внесение соответствующих положений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статью 14 Жилищного кодекса РФ и в Федеральный закон № 181)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3789040"/>
            <a:ext cx="8352928" cy="25922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Включение в состав работ по капитальному ремонту, установленный  правовыми актами Иркутской области, мероприятий, обеспечивающих доступность общедомового имущества под нужды инвалидов, что разрешено частью 2 статьи 166 Жилищного кодекса Российской Федерации (такая практика имеется в Новосибирской области и Хабаровском крае)</a:t>
            </a:r>
          </a:p>
        </p:txBody>
      </p:sp>
    </p:spTree>
    <p:extLst>
      <p:ext uri="{BB962C8B-B14F-4D97-AF65-F5344CB8AC3E}">
        <p14:creationId xmlns:p14="http://schemas.microsoft.com/office/powerpoint/2010/main" val="1551801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1595</Words>
  <Application>Microsoft Office PowerPoint</Application>
  <PresentationFormat>Экран (4:3)</PresentationFormat>
  <Paragraphs>142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В пункте 14 Постановления Правительства РФ № 649 установлено, что Перечень мероприятий по приспособлению жилого помещения инвалида может включать в себя:</vt:lpstr>
      <vt:lpstr>Муниципальная программа – это документ планирования бюджетных ассигнований во взаимосвязи с результатами их использования* </vt:lpstr>
      <vt:lpstr>Из норм действующего законодательства РФ следует, что муниципальная программа может быть разработана только при соблюдении следующих условий: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полномочий органов власти по реализации мероприятий по приспособлению общего имущества МКД и жилых помещений</dc:title>
  <dc:creator>Дом</dc:creator>
  <cp:lastModifiedBy>PC</cp:lastModifiedBy>
  <cp:revision>129</cp:revision>
  <cp:lastPrinted>2025-04-27T15:10:19Z</cp:lastPrinted>
  <dcterms:created xsi:type="dcterms:W3CDTF">2025-04-25T13:29:32Z</dcterms:created>
  <dcterms:modified xsi:type="dcterms:W3CDTF">2025-04-30T03:52:52Z</dcterms:modified>
</cp:coreProperties>
</file>